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3" r:id="rId23"/>
    <p:sldId id="284" r:id="rId24"/>
    <p:sldId id="285" r:id="rId25"/>
    <p:sldId id="286" r:id="rId26"/>
    <p:sldId id="287" r:id="rId27"/>
    <p:sldId id="288" r:id="rId28"/>
    <p:sldId id="270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262"/>
    <a:srgbClr val="DC3030"/>
    <a:srgbClr val="ED5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41" d="100"/>
          <a:sy n="41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2ACE0A-4728-4EBC-A5A8-BD3D51DA6013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0B5E4B-6F43-4496-BE0A-2267A5D882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7743336" cy="2301240"/>
          </a:xfrm>
        </p:spPr>
        <p:txBody>
          <a:bodyPr>
            <a:normAutofit/>
          </a:bodyPr>
          <a:lstStyle/>
          <a:p>
            <a:r>
              <a:rPr lang="ru-RU" dirty="0" smtClean="0"/>
              <a:t>Язык и Стиль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служебных </a:t>
            </a:r>
            <a:r>
              <a:rPr lang="ru-RU" dirty="0" smtClean="0"/>
              <a:t>документов</a:t>
            </a:r>
            <a:endParaRPr lang="ru-RU" dirty="0"/>
          </a:p>
        </p:txBody>
      </p:sp>
      <p:pic>
        <p:nvPicPr>
          <p:cNvPr id="3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6732240" y="4869160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3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Специфические признаки делового стиля: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полнота и своевременность</a:t>
            </a:r>
            <a:r>
              <a:rPr lang="ru-RU" b="1" dirty="0">
                <a:solidFill>
                  <a:srgbClr val="E46262"/>
                </a:solidFill>
                <a:latin typeface="Segoe Print" panose="02000600000000000000" pitchFamily="2" charset="0"/>
              </a:rPr>
              <a:t> информации. </a:t>
            </a:r>
            <a:endParaRPr lang="ru-RU" b="1" dirty="0" smtClean="0">
              <a:solidFill>
                <a:srgbClr val="E46262"/>
              </a:solidFill>
              <a:latin typeface="Segoe Print" panose="02000600000000000000" pitchFamily="2" charset="0"/>
            </a:endParaRPr>
          </a:p>
          <a:p>
            <a:pPr marL="36576" indent="0">
              <a:buNone/>
            </a:pPr>
            <a:endParaRPr lang="ru-RU" sz="11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Основная </a:t>
            </a:r>
            <a:r>
              <a:rPr lang="ru-RU" sz="2600" dirty="0">
                <a:latin typeface="Segoe Print" panose="02000600000000000000" pitchFamily="2" charset="0"/>
              </a:rPr>
              <a:t>задача составителя документа </a:t>
            </a:r>
            <a:r>
              <a:rPr lang="ru-RU" sz="2600" dirty="0" smtClean="0">
                <a:latin typeface="Segoe Print" panose="02000600000000000000" pitchFamily="2" charset="0"/>
              </a:rPr>
              <a:t>- предельно </a:t>
            </a:r>
            <a:r>
              <a:rPr lang="ru-RU" sz="2600" dirty="0">
                <a:latin typeface="Segoe Print" panose="02000600000000000000" pitchFamily="2" charset="0"/>
              </a:rPr>
              <a:t>четко отразить </a:t>
            </a:r>
            <a:r>
              <a:rPr lang="ru-RU" sz="2600" dirty="0" err="1" smtClean="0">
                <a:latin typeface="Segoe Print" panose="02000600000000000000" pitchFamily="2" charset="0"/>
              </a:rPr>
              <a:t>сведения,имеющие</a:t>
            </a:r>
            <a:r>
              <a:rPr lang="ru-RU" sz="2600" dirty="0" smtClean="0">
                <a:latin typeface="Segoe Print" panose="02000600000000000000" pitchFamily="2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Segoe Print" panose="02000600000000000000" pitchFamily="2" charset="0"/>
              </a:rPr>
              <a:t>(приобретающие) </a:t>
            </a:r>
            <a:r>
              <a:rPr lang="ru-RU" sz="2600" dirty="0">
                <a:latin typeface="Segoe Print" panose="02000600000000000000" pitchFamily="2" charset="0"/>
              </a:rPr>
              <a:t>правовую силу.</a:t>
            </a:r>
          </a:p>
          <a:p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8194" name="Picture 2" descr="C:\Users\user\Downloads\149715_2014021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425" flipH="1">
            <a:off x="3584496" y="4518059"/>
            <a:ext cx="2576587" cy="193278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E4626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6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8830816" cy="6453336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E46262"/>
                </a:solidFill>
                <a:latin typeface="Segoe Print" panose="02000600000000000000" pitchFamily="2" charset="0"/>
              </a:rPr>
              <a:t>нейтральный (без эмоциональной окраски) </a:t>
            </a:r>
            <a:r>
              <a:rPr lang="ru-RU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тон</a:t>
            </a:r>
            <a:r>
              <a:rPr lang="ru-RU" b="1" dirty="0">
                <a:solidFill>
                  <a:srgbClr val="E46262"/>
                </a:solidFill>
                <a:latin typeface="Segoe Print" panose="02000600000000000000" pitchFamily="2" charset="0"/>
              </a:rPr>
              <a:t> </a:t>
            </a:r>
            <a:r>
              <a:rPr lang="ru-RU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изложения</a:t>
            </a:r>
          </a:p>
          <a:p>
            <a:pPr marL="36576" indent="0" algn="r">
              <a:buNone/>
            </a:pPr>
            <a:endParaRPr lang="ru-RU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endParaRPr lang="ru-RU" dirty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Предусматривает </a:t>
            </a:r>
            <a:r>
              <a:rPr lang="ru-RU" sz="2600" dirty="0">
                <a:latin typeface="Segoe Print" panose="02000600000000000000" pitchFamily="2" charset="0"/>
              </a:rPr>
              <a:t>изложение </a:t>
            </a:r>
            <a:r>
              <a:rPr lang="ru-RU" sz="2600" dirty="0" smtClean="0">
                <a:latin typeface="Segoe Print" panose="02000600000000000000" pitchFamily="2" charset="0"/>
              </a:rPr>
              <a:t>текста</a:t>
            </a:r>
          </a:p>
          <a:p>
            <a:pPr marL="36576" indent="0" algn="r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 </a:t>
            </a:r>
            <a:r>
              <a:rPr lang="ru-RU" sz="2600" dirty="0">
                <a:latin typeface="Segoe Print" panose="02000600000000000000" pitchFamily="2" charset="0"/>
              </a:rPr>
              <a:t>от 3-го лица </a:t>
            </a:r>
            <a:r>
              <a:rPr lang="ru-RU" sz="2600" b="1" dirty="0">
                <a:solidFill>
                  <a:srgbClr val="FFFF00"/>
                </a:solidFill>
                <a:latin typeface="Segoe Print" panose="02000600000000000000" pitchFamily="2" charset="0"/>
              </a:rPr>
              <a:t>(«компания направляет», </a:t>
            </a:r>
            <a:endParaRPr lang="ru-RU" sz="2600" b="1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6576" indent="0" algn="ctr"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«</a:t>
            </a:r>
            <a:r>
              <a:rPr lang="ru-RU" sz="2600" b="1" dirty="0">
                <a:solidFill>
                  <a:srgbClr val="FFFF00"/>
                </a:solidFill>
                <a:latin typeface="Segoe Print" panose="02000600000000000000" pitchFamily="2" charset="0"/>
              </a:rPr>
              <a:t>банк не возражает</a:t>
            </a:r>
            <a:r>
              <a:rPr lang="ru-RU" sz="26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»)</a:t>
            </a:r>
            <a:r>
              <a:rPr lang="ru-RU" sz="2600" dirty="0" smtClean="0">
                <a:latin typeface="Segoe Print" panose="02000600000000000000" pitchFamily="2" charset="0"/>
              </a:rPr>
              <a:t>;</a:t>
            </a:r>
          </a:p>
          <a:p>
            <a:pPr marL="36576" indent="0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отсутствие </a:t>
            </a:r>
            <a:r>
              <a:rPr lang="ru-RU" sz="2600" dirty="0">
                <a:latin typeface="Segoe Print" panose="02000600000000000000" pitchFamily="2" charset="0"/>
              </a:rPr>
              <a:t>эмоциональной </a:t>
            </a:r>
            <a:endParaRPr lang="ru-RU" sz="26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окраски фактов, событий</a:t>
            </a:r>
            <a:r>
              <a:rPr lang="ru-RU" sz="2600" dirty="0">
                <a:latin typeface="Segoe Print" panose="02000600000000000000" pitchFamily="2" charset="0"/>
              </a:rPr>
              <a:t>; </a:t>
            </a:r>
            <a:endParaRPr lang="ru-RU" sz="26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отсутствие </a:t>
            </a:r>
            <a:r>
              <a:rPr lang="ru-RU" sz="2600" dirty="0">
                <a:latin typeface="Segoe Print" panose="02000600000000000000" pitchFamily="2" charset="0"/>
              </a:rPr>
              <a:t>личностного подхода к оценке информации, т.к. автор действует от имени организации.</a:t>
            </a:r>
          </a:p>
        </p:txBody>
      </p:sp>
      <p:pic>
        <p:nvPicPr>
          <p:cNvPr id="9218" name="Picture 2" descr="C:\Users\user\Downloads\1480199_html_75d2e3e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786658" cy="19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6732240" y="3573016"/>
            <a:ext cx="1656184" cy="9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8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388424" cy="586551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E46262"/>
                </a:solidFill>
                <a:latin typeface="Segoe Print" panose="02000600000000000000" pitchFamily="2" charset="0"/>
              </a:rPr>
              <a:t>точность и ясность </a:t>
            </a:r>
            <a:r>
              <a:rPr lang="ru-RU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изложения</a:t>
            </a:r>
          </a:p>
          <a:p>
            <a:pPr marL="36576" indent="0" algn="r">
              <a:buNone/>
            </a:pPr>
            <a:r>
              <a:rPr lang="ru-RU" dirty="0">
                <a:latin typeface="Segoe Print" panose="02000600000000000000" pitchFamily="2" charset="0"/>
              </a:rPr>
              <a:t> </a:t>
            </a:r>
          </a:p>
          <a:p>
            <a:pPr marL="36576" indent="0">
              <a:buNone/>
            </a:pPr>
            <a:r>
              <a:rPr lang="ru-RU" sz="2500" dirty="0" smtClean="0">
                <a:latin typeface="Segoe Print" panose="02000600000000000000" pitchFamily="2" charset="0"/>
              </a:rPr>
              <a:t>Достигается </a:t>
            </a:r>
            <a:r>
              <a:rPr lang="ru-RU" sz="2500" dirty="0">
                <a:latin typeface="Segoe Print" panose="02000600000000000000" pitchFamily="2" charset="0"/>
              </a:rPr>
              <a:t>тщательным подбором </a:t>
            </a:r>
            <a:r>
              <a:rPr lang="ru-RU" sz="2500" dirty="0" smtClean="0">
                <a:latin typeface="Segoe Print" panose="02000600000000000000" pitchFamily="2" charset="0"/>
              </a:rPr>
              <a:t>слов, </a:t>
            </a:r>
            <a:r>
              <a:rPr lang="ru-RU" sz="2500" dirty="0">
                <a:latin typeface="Segoe Print" panose="02000600000000000000" pitchFamily="2" charset="0"/>
              </a:rPr>
              <a:t>использованием слов и терминов в традиционных для норм общелитературного языка значениях, не допускающих иного, чем задумано автором, толкования написанного; прямым порядком слов в предложении </a:t>
            </a:r>
            <a:endParaRPr lang="ru-RU" sz="25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endParaRPr lang="ru-RU" sz="2500" dirty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3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(</a:t>
            </a:r>
            <a:r>
              <a:rPr lang="ru-RU" sz="2300" b="1" dirty="0">
                <a:solidFill>
                  <a:srgbClr val="FFFF00"/>
                </a:solidFill>
                <a:latin typeface="Segoe Print" panose="02000600000000000000" pitchFamily="2" charset="0"/>
              </a:rPr>
              <a:t>сказуемое следует за подлежащим, </a:t>
            </a:r>
            <a:endParaRPr lang="en-US" sz="2300" b="1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3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определение </a:t>
            </a:r>
            <a:r>
              <a:rPr lang="ru-RU" sz="2300" b="1" dirty="0">
                <a:solidFill>
                  <a:srgbClr val="FFFF00"/>
                </a:solidFill>
                <a:latin typeface="Segoe Print" panose="02000600000000000000" pitchFamily="2" charset="0"/>
              </a:rPr>
              <a:t>стоит </a:t>
            </a:r>
            <a:endParaRPr lang="en-US" sz="2300" b="1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3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перед </a:t>
            </a:r>
            <a:r>
              <a:rPr lang="ru-RU" sz="2300" b="1" dirty="0">
                <a:solidFill>
                  <a:srgbClr val="FFFF00"/>
                </a:solidFill>
                <a:latin typeface="Segoe Print" panose="02000600000000000000" pitchFamily="2" charset="0"/>
              </a:rPr>
              <a:t>определяемым словом).</a:t>
            </a:r>
          </a:p>
          <a:p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1026" name="Picture 2" descr="C:\Users\user\Downloads\feminist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379476"/>
            <a:ext cx="1852319" cy="3213548"/>
          </a:xfrm>
          <a:prstGeom prst="round2DiagRect">
            <a:avLst>
              <a:gd name="adj1" fmla="val 47677"/>
              <a:gd name="adj2" fmla="val 0"/>
            </a:avLst>
          </a:prstGeom>
          <a:ln w="88900" cap="sq">
            <a:solidFill>
              <a:srgbClr val="E4626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4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604448" cy="633670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E46262"/>
                </a:solidFill>
                <a:latin typeface="Segoe Print" panose="02000600000000000000" pitchFamily="2" charset="0"/>
              </a:rPr>
              <a:t>лаконичность, </a:t>
            </a:r>
            <a:endParaRPr lang="en-US" sz="2800" b="1" dirty="0" smtClean="0">
              <a:solidFill>
                <a:srgbClr val="E46262"/>
              </a:solidFill>
              <a:latin typeface="Segoe Print" panose="02000600000000000000" pitchFamily="2" charset="0"/>
            </a:endParaRPr>
          </a:p>
          <a:p>
            <a:r>
              <a:rPr lang="ru-RU" sz="2800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краткость </a:t>
            </a:r>
            <a:r>
              <a:rPr lang="ru-RU" sz="2800" b="1" dirty="0">
                <a:solidFill>
                  <a:srgbClr val="E46262"/>
                </a:solidFill>
                <a:latin typeface="Segoe Print" panose="02000600000000000000" pitchFamily="2" charset="0"/>
              </a:rPr>
              <a:t>текста и четкость </a:t>
            </a:r>
            <a:r>
              <a:rPr lang="ru-RU" sz="2800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изложения</a:t>
            </a:r>
            <a:r>
              <a:rPr lang="ru-RU" sz="2800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,</a:t>
            </a:r>
            <a:endParaRPr lang="en-US" sz="2800" b="1" dirty="0" smtClean="0">
              <a:solidFill>
                <a:srgbClr val="E46262"/>
              </a:solidFill>
              <a:latin typeface="Segoe Print" panose="02000600000000000000" pitchFamily="2" charset="0"/>
            </a:endParaRPr>
          </a:p>
          <a:p>
            <a:r>
              <a:rPr lang="ru-RU" sz="2800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исключение </a:t>
            </a:r>
            <a:r>
              <a:rPr lang="ru-RU" sz="2800" b="1" dirty="0">
                <a:solidFill>
                  <a:srgbClr val="E46262"/>
                </a:solidFill>
                <a:latin typeface="Segoe Print" panose="02000600000000000000" pitchFamily="2" charset="0"/>
              </a:rPr>
              <a:t>второстепенных деталей и повторов, излишних подробностей немногословность и т. д</a:t>
            </a:r>
            <a:r>
              <a:rPr lang="ru-RU" sz="2800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.. </a:t>
            </a:r>
          </a:p>
          <a:p>
            <a:pPr marL="36576" indent="0">
              <a:buNone/>
            </a:pPr>
            <a:endParaRPr lang="ru-RU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Тексты </a:t>
            </a:r>
            <a:r>
              <a:rPr lang="ru-RU" sz="2600" dirty="0">
                <a:latin typeface="Segoe Print" panose="02000600000000000000" pitchFamily="2" charset="0"/>
              </a:rPr>
              <a:t>писем, </a:t>
            </a:r>
            <a:endParaRPr lang="en-US" sz="26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докладных </a:t>
            </a:r>
            <a:r>
              <a:rPr lang="ru-RU" sz="2600" dirty="0">
                <a:latin typeface="Segoe Print" panose="02000600000000000000" pitchFamily="2" charset="0"/>
              </a:rPr>
              <a:t>и служебных записок, </a:t>
            </a:r>
            <a:endParaRPr lang="en-US" sz="26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других </a:t>
            </a:r>
            <a:r>
              <a:rPr lang="ru-RU" sz="2600" dirty="0">
                <a:latin typeface="Segoe Print" panose="02000600000000000000" pitchFamily="2" charset="0"/>
              </a:rPr>
              <a:t>документов, как правило, не превышают одной страницы.</a:t>
            </a:r>
          </a:p>
        </p:txBody>
      </p:sp>
      <p:pic>
        <p:nvPicPr>
          <p:cNvPr id="2050" name="Picture 2" descr="C:\Users\user\Downloads\dokumenty_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79" y="2780928"/>
            <a:ext cx="2371783" cy="2448271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4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136904" cy="6048672"/>
          </a:xfrm>
        </p:spPr>
        <p:txBody>
          <a:bodyPr>
            <a:normAutofit fontScale="85000" lnSpcReduction="20000"/>
          </a:bodyPr>
          <a:lstStyle/>
          <a:p>
            <a:r>
              <a:rPr lang="ru-RU" sz="3500" b="1" dirty="0">
                <a:solidFill>
                  <a:srgbClr val="E46262"/>
                </a:solidFill>
                <a:latin typeface="Segoe Print" panose="02000600000000000000" pitchFamily="2" charset="0"/>
              </a:rPr>
              <a:t>убедительность служебных </a:t>
            </a:r>
            <a:r>
              <a:rPr lang="ru-RU" sz="3500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документов</a:t>
            </a:r>
          </a:p>
          <a:p>
            <a:pPr marL="36576" indent="0">
              <a:buNone/>
            </a:pPr>
            <a:endParaRPr lang="en-US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endParaRPr lang="ru-RU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Д</a:t>
            </a:r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остигается</a:t>
            </a:r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Segoe Print" panose="02000600000000000000" pitchFamily="2" charset="0"/>
              </a:rPr>
              <a:t>наличием </a:t>
            </a:r>
            <a:r>
              <a:rPr lang="ru-RU" dirty="0" smtClean="0">
                <a:latin typeface="Segoe Print" panose="02000600000000000000" pitchFamily="2" charset="0"/>
              </a:rPr>
              <a:t>достоверной</a:t>
            </a:r>
            <a:endParaRPr lang="en-US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информации</a:t>
            </a:r>
            <a:r>
              <a:rPr lang="ru-RU" dirty="0">
                <a:latin typeface="Segoe Print" panose="02000600000000000000" pitchFamily="2" charset="0"/>
              </a:rPr>
              <a:t>;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ru-RU" dirty="0" smtClean="0">
                <a:latin typeface="Segoe Print" panose="02000600000000000000" pitchFamily="2" charset="0"/>
              </a:rPr>
              <a:t>наличием </a:t>
            </a:r>
            <a:r>
              <a:rPr lang="ru-RU" dirty="0">
                <a:latin typeface="Segoe Print" panose="02000600000000000000" pitchFamily="2" charset="0"/>
              </a:rPr>
              <a:t>веских аргументов, побуждающих получателя документа к совершению определенных действий;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ru-RU" dirty="0" smtClean="0">
                <a:latin typeface="Segoe Print" panose="02000600000000000000" pitchFamily="2" charset="0"/>
              </a:rPr>
              <a:t>логикой </a:t>
            </a:r>
            <a:r>
              <a:rPr lang="ru-RU" dirty="0">
                <a:latin typeface="Segoe Print" panose="02000600000000000000" pitchFamily="2" charset="0"/>
              </a:rPr>
              <a:t>изложения;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ru-RU" dirty="0" smtClean="0">
                <a:latin typeface="Segoe Print" panose="02000600000000000000" pitchFamily="2" charset="0"/>
              </a:rPr>
              <a:t>безупречностью </a:t>
            </a:r>
            <a:r>
              <a:rPr lang="ru-RU" dirty="0">
                <a:latin typeface="Segoe Print" panose="02000600000000000000" pitchFamily="2" charset="0"/>
              </a:rPr>
              <a:t>формулировок в юридическом отношении;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Segoe Print" panose="02000600000000000000" pitchFamily="2" charset="0"/>
              </a:rPr>
              <a:t>обоснованностью </a:t>
            </a:r>
            <a:r>
              <a:rPr lang="ru-RU" dirty="0">
                <a:latin typeface="Segoe Print" panose="02000600000000000000" pitchFamily="2" charset="0"/>
              </a:rPr>
              <a:t>предложений автора </a:t>
            </a:r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(со ссылками на нормативные акты).</a:t>
            </a:r>
          </a:p>
          <a:p>
            <a:endParaRPr lang="ru-RU" dirty="0">
              <a:latin typeface="Segoe Print" panose="02000600000000000000" pitchFamily="2" charset="0"/>
            </a:endParaRPr>
          </a:p>
          <a:p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3074" name="Picture 2" descr="C:\Users\user\Downloads\ir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855">
            <a:off x="5148645" y="940925"/>
            <a:ext cx="3385724" cy="1652957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0" y="260648"/>
            <a:ext cx="8371583" cy="4525963"/>
          </a:xfrm>
        </p:spPr>
        <p:txBody>
          <a:bodyPr/>
          <a:lstStyle/>
          <a:p>
            <a:r>
              <a:rPr lang="ru-RU" sz="2800" b="1" dirty="0">
                <a:solidFill>
                  <a:srgbClr val="E46262"/>
                </a:solidFill>
                <a:latin typeface="Segoe Print" panose="02000600000000000000" pitchFamily="2" charset="0"/>
              </a:rPr>
              <a:t>употребление устойчивых</a:t>
            </a:r>
            <a:r>
              <a:rPr lang="ru-RU" sz="2800" b="1" dirty="0">
                <a:solidFill>
                  <a:srgbClr val="FFFF00"/>
                </a:solidFill>
                <a:latin typeface="Segoe Print" panose="02000600000000000000" pitchFamily="2" charset="0"/>
              </a:rPr>
              <a:t> (шаблонных) </a:t>
            </a:r>
            <a:r>
              <a:rPr lang="ru-RU" sz="2800" b="1" dirty="0">
                <a:solidFill>
                  <a:srgbClr val="E46262"/>
                </a:solidFill>
                <a:latin typeface="Segoe Print" panose="02000600000000000000" pitchFamily="2" charset="0"/>
              </a:rPr>
              <a:t>словосочетаний</a:t>
            </a:r>
            <a:r>
              <a:rPr lang="ru-RU" sz="2800" b="1" dirty="0">
                <a:solidFill>
                  <a:srgbClr val="FFFF00"/>
                </a:solidFill>
                <a:latin typeface="Segoe Print" panose="02000600000000000000" pitchFamily="2" charset="0"/>
              </a:rPr>
              <a:t> (стандартных оборотов</a:t>
            </a:r>
            <a:r>
              <a:rPr lang="ru-RU" sz="28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).</a:t>
            </a:r>
          </a:p>
          <a:p>
            <a:pPr marL="36576" indent="0">
              <a:buNone/>
            </a:pPr>
            <a:endParaRPr lang="ru-RU" dirty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600" dirty="0">
                <a:latin typeface="Segoe Print" panose="02000600000000000000" pitchFamily="2" charset="0"/>
              </a:rPr>
              <a:t>Устойчивые словосочетания - это употребление большинства слов в служебных документах только с одним или ограниченной группой слов. </a:t>
            </a:r>
          </a:p>
        </p:txBody>
      </p:sp>
      <p:pic>
        <p:nvPicPr>
          <p:cNvPr id="4098" name="Picture 2" descr="C:\Users\user\Downloads\1356039512_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701" flipH="1">
            <a:off x="1878740" y="3944672"/>
            <a:ext cx="4248133" cy="231759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Языковые </a:t>
            </a:r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формулы</a:t>
            </a:r>
            <a:r>
              <a:rPr lang="en-US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- </a:t>
            </a:r>
            <a:endParaRPr lang="ru-RU" b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85740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>
                <a:latin typeface="Segoe Print" panose="02000600000000000000" pitchFamily="2" charset="0"/>
              </a:rPr>
              <a:t>э</a:t>
            </a:r>
            <a:r>
              <a:rPr lang="ru-RU" dirty="0" smtClean="0">
                <a:latin typeface="Segoe Print" panose="02000600000000000000" pitchFamily="2" charset="0"/>
              </a:rPr>
              <a:t>то </a:t>
            </a:r>
            <a:r>
              <a:rPr lang="ru-RU" dirty="0" smtClean="0">
                <a:latin typeface="Segoe Print" panose="02000600000000000000" pitchFamily="2" charset="0"/>
              </a:rPr>
              <a:t>формулы представляющие собой использование устойчивых </a:t>
            </a:r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(шаблонных, стандартизированных) </a:t>
            </a:r>
            <a:r>
              <a:rPr lang="ru-RU" dirty="0" smtClean="0">
                <a:latin typeface="Segoe Print" panose="02000600000000000000" pitchFamily="2" charset="0"/>
              </a:rPr>
              <a:t>языковых оборотов. </a:t>
            </a:r>
          </a:p>
          <a:p>
            <a:pPr marL="36576" indent="0">
              <a:buNone/>
            </a:pP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6146" name="Picture 2" descr="C:\Users\user\Downloads\642px-897a51c22d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963986" cy="36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8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Segoe Print" panose="02000600000000000000" pitchFamily="2" charset="0"/>
              </a:rPr>
              <a:t>В подтверждение нашей договоренности ... </a:t>
            </a:r>
          </a:p>
          <a:p>
            <a:r>
              <a:rPr lang="ru-RU" dirty="0" smtClean="0">
                <a:latin typeface="Segoe Print" panose="02000600000000000000" pitchFamily="2" charset="0"/>
              </a:rPr>
              <a:t>В </a:t>
            </a:r>
            <a:r>
              <a:rPr lang="ru-RU" dirty="0">
                <a:latin typeface="Segoe Print" panose="02000600000000000000" pitchFamily="2" charset="0"/>
              </a:rPr>
              <a:t>соответствии с ранее достигнутой договоренностью </a:t>
            </a:r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(направляем, сообщаем) </a:t>
            </a:r>
          </a:p>
          <a:p>
            <a:r>
              <a:rPr lang="ru-RU" dirty="0">
                <a:latin typeface="Segoe Print" panose="02000600000000000000" pitchFamily="2" charset="0"/>
              </a:rPr>
              <a:t>В соответствии с письмом заказчика ...</a:t>
            </a:r>
          </a:p>
          <a:p>
            <a:r>
              <a:rPr lang="ru-RU" dirty="0">
                <a:latin typeface="Segoe Print" panose="02000600000000000000" pitchFamily="2" charset="0"/>
              </a:rPr>
              <a:t>В порядке оказания помощи прошу Вас ...</a:t>
            </a:r>
          </a:p>
          <a:p>
            <a:r>
              <a:rPr lang="ru-RU" dirty="0">
                <a:latin typeface="Segoe Print" panose="02000600000000000000" pitchFamily="2" charset="0"/>
              </a:rPr>
              <a:t>В ответ на Ваш запрос сообщаем </a:t>
            </a:r>
            <a:r>
              <a:rPr lang="ru-RU" dirty="0" smtClean="0">
                <a:latin typeface="Segoe Print" panose="02000600000000000000" pitchFamily="2" charset="0"/>
              </a:rPr>
              <a:t>...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Segoe Print" panose="02000600000000000000" pitchFamily="2" charset="0"/>
              </a:rPr>
              <a:t>Языковые формулы, выражающие мотивы создания документа</a:t>
            </a:r>
            <a:endParaRPr lang="ru-RU" sz="2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7398750" y="5085184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3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4997152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Segoe Print" panose="02000600000000000000" pitchFamily="2" charset="0"/>
              </a:rPr>
              <a:t>Ввиду </a:t>
            </a:r>
            <a:r>
              <a:rPr lang="ru-RU" sz="2600" dirty="0" smtClean="0">
                <a:latin typeface="Segoe Print" panose="02000600000000000000" pitchFamily="2" charset="0"/>
              </a:rPr>
              <a:t>задержки получения груза ...</a:t>
            </a:r>
          </a:p>
          <a:p>
            <a:r>
              <a:rPr lang="ru-RU" sz="2600" dirty="0" smtClean="0">
                <a:latin typeface="Segoe Print" panose="02000600000000000000" pitchFamily="2" charset="0"/>
              </a:rPr>
              <a:t>По причине задержки оплаты ...</a:t>
            </a:r>
          </a:p>
          <a:p>
            <a:r>
              <a:rPr lang="ru-RU" sz="2600" dirty="0" smtClean="0">
                <a:latin typeface="Segoe Print" panose="02000600000000000000" pitchFamily="2" charset="0"/>
              </a:rPr>
              <a:t>В связи с чрезвычайными финансовыми трудностями ...</a:t>
            </a:r>
          </a:p>
          <a:p>
            <a:r>
              <a:rPr lang="ru-RU" sz="2600" dirty="0" smtClean="0">
                <a:latin typeface="Segoe Print" panose="02000600000000000000" pitchFamily="2" charset="0"/>
              </a:rPr>
              <a:t>В связи с нарушением срока поставки ...</a:t>
            </a:r>
          </a:p>
          <a:p>
            <a:r>
              <a:rPr lang="ru-RU" sz="2600" dirty="0" smtClean="0">
                <a:latin typeface="Segoe Print" panose="02000600000000000000" pitchFamily="2" charset="0"/>
              </a:rPr>
              <a:t>Учитывая, что цены на энергоносители увеличились на ...</a:t>
            </a:r>
          </a:p>
          <a:p>
            <a:r>
              <a:rPr lang="ru-RU" sz="2600" dirty="0" smtClean="0">
                <a:latin typeface="Segoe Print" panose="02000600000000000000" pitchFamily="2" charset="0"/>
              </a:rPr>
              <a:t>Учитывая увеличение спроса на продукцию </a:t>
            </a:r>
            <a:r>
              <a:rPr lang="ru-RU" sz="2600" dirty="0" smtClean="0">
                <a:latin typeface="Segoe Print" panose="02000600000000000000" pitchFamily="2" charset="0"/>
              </a:rPr>
              <a:t>...</a:t>
            </a:r>
            <a:endParaRPr lang="ru-RU" sz="2600" dirty="0" smtClean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Segoe Print" panose="02000600000000000000" pitchFamily="2" charset="0"/>
              </a:rPr>
              <a:t>Языковые формулы, выражающие причины создания документа</a:t>
            </a:r>
            <a:endParaRPr lang="ru-RU" sz="2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7118775" y="1326223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9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363272" cy="4525963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Segoe Print" panose="02000600000000000000" pitchFamily="2" charset="0"/>
              </a:rPr>
              <a:t>В </a:t>
            </a:r>
            <a:r>
              <a:rPr lang="ru-RU" sz="2600" dirty="0" smtClean="0">
                <a:latin typeface="Segoe Print" panose="02000600000000000000" pitchFamily="2" charset="0"/>
              </a:rPr>
              <a:t>целях обмена опытом направляем в Ваш адрес ...</a:t>
            </a:r>
          </a:p>
          <a:p>
            <a:r>
              <a:rPr lang="ru-RU" sz="2600" dirty="0" smtClean="0">
                <a:latin typeface="Segoe Print" panose="02000600000000000000" pitchFamily="2" charset="0"/>
              </a:rPr>
              <a:t>В целях увеличения товарооборота ...</a:t>
            </a:r>
          </a:p>
          <a:p>
            <a:r>
              <a:rPr lang="ru-RU" sz="2600" dirty="0" smtClean="0">
                <a:latin typeface="Segoe Print" panose="02000600000000000000" pitchFamily="2" charset="0"/>
              </a:rPr>
              <a:t>В целях упорядочения работы структурных </a:t>
            </a:r>
            <a:r>
              <a:rPr lang="ru-RU" sz="2600" dirty="0" smtClean="0">
                <a:latin typeface="Segoe Print" panose="02000600000000000000" pitchFamily="2" charset="0"/>
              </a:rPr>
              <a:t>подразделений института </a:t>
            </a:r>
            <a:r>
              <a:rPr lang="ru-RU" sz="2600" dirty="0" smtClean="0">
                <a:latin typeface="Segoe Print" panose="02000600000000000000" pitchFamily="2" charset="0"/>
              </a:rPr>
              <a:t>...</a:t>
            </a:r>
          </a:p>
          <a:p>
            <a:pPr marL="36576" indent="0">
              <a:buNone/>
            </a:pPr>
            <a:endParaRPr lang="ru-RU" sz="2600" dirty="0" smtClean="0">
              <a:latin typeface="Segoe Print" panose="02000600000000000000" pitchFamily="2" charset="0"/>
            </a:endParaRPr>
          </a:p>
          <a:p>
            <a:endParaRPr lang="ru-RU" sz="2600" dirty="0">
              <a:latin typeface="Segoe Print" panose="02000600000000000000" pitchFamily="2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31224" cy="18582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Segoe Print" panose="02000600000000000000" pitchFamily="2" charset="0"/>
              </a:rPr>
              <a:t>Языковые формулы, выражающие цель создания документа</a:t>
            </a:r>
            <a:r>
              <a:rPr lang="ru-RU" sz="2800" dirty="0">
                <a:solidFill>
                  <a:srgbClr val="FFFF00"/>
                </a:solidFill>
                <a:latin typeface="Segoe Print" panose="02000600000000000000" pitchFamily="2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endParaRPr lang="ru-RU" sz="2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7150932" y="4509120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3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915536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Язык служебных документов </a:t>
            </a:r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-</a:t>
            </a:r>
            <a:endParaRPr lang="ru-RU" b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это </a:t>
            </a:r>
            <a:r>
              <a:rPr lang="ru-RU" dirty="0">
                <a:latin typeface="Segoe Print" panose="02000600000000000000" pitchFamily="2" charset="0"/>
              </a:rPr>
              <a:t>разновидность официально-делового письменного литературного языка, используемого в сфере делового общения для составления документов.</a:t>
            </a:r>
          </a:p>
        </p:txBody>
      </p:sp>
      <p:pic>
        <p:nvPicPr>
          <p:cNvPr id="1026" name="Picture 2" descr="C:\Users\user\Downloads\efa3c3394bba2d7f984ba4433f517601_640_480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81" y="3789040"/>
            <a:ext cx="3833266" cy="2832696"/>
          </a:xfrm>
          <a:prstGeom prst="round2DiagRect">
            <a:avLst>
              <a:gd name="adj1" fmla="val 39015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1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14755"/>
            <a:ext cx="8640960" cy="2476872"/>
          </a:xfrm>
        </p:spPr>
        <p:txBody>
          <a:bodyPr>
            <a:noAutofit/>
          </a:bodyPr>
          <a:lstStyle/>
          <a:p>
            <a:r>
              <a:rPr lang="ru-RU" sz="2300" dirty="0" smtClean="0">
                <a:latin typeface="Segoe Print" panose="02000600000000000000" pitchFamily="2" charset="0"/>
              </a:rPr>
              <a:t>Прошу рассмотреть возможность... </a:t>
            </a:r>
          </a:p>
          <a:p>
            <a:r>
              <a:rPr lang="ru-RU" sz="2300" dirty="0" smtClean="0">
                <a:latin typeface="Segoe Print" panose="02000600000000000000" pitchFamily="2" charset="0"/>
              </a:rPr>
              <a:t>Прошу </a:t>
            </a:r>
            <a:r>
              <a:rPr lang="ru-RU" sz="2300" dirty="0" smtClean="0">
                <a:latin typeface="Segoe Print" panose="02000600000000000000" pitchFamily="2" charset="0"/>
              </a:rPr>
              <a:t>изыскать для нужд организации... </a:t>
            </a:r>
          </a:p>
          <a:p>
            <a:r>
              <a:rPr lang="ru-RU" sz="2300" dirty="0" smtClean="0">
                <a:latin typeface="Segoe Print" panose="02000600000000000000" pitchFamily="2" charset="0"/>
              </a:rPr>
              <a:t>Обращаемся к Вам с просьбой... </a:t>
            </a:r>
          </a:p>
          <a:p>
            <a:r>
              <a:rPr lang="ru-RU" sz="2300" dirty="0" smtClean="0">
                <a:latin typeface="Segoe Print" panose="02000600000000000000" pitchFamily="2" charset="0"/>
              </a:rPr>
              <a:t>Прошу Вас направить в мой адрес... </a:t>
            </a:r>
          </a:p>
          <a:p>
            <a:pPr marL="36576" indent="0">
              <a:buNone/>
            </a:pPr>
            <a:endParaRPr lang="ru-RU" sz="2300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 descr="прось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9907">
            <a:off x="2987826" y="3575037"/>
            <a:ext cx="5570911" cy="264469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2606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Segoe Print" panose="02000600000000000000" pitchFamily="2" charset="0"/>
              </a:rPr>
              <a:t>Языковые формулы, выражающие просьбы, требования, распоряжения</a:t>
            </a:r>
            <a:endParaRPr lang="ru-RU" sz="2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1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7524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Segoe Print" panose="02000600000000000000" pitchFamily="2" charset="0"/>
              </a:rPr>
              <a:t>Языковые формулы, выражающие напоминание, предупреждение</a:t>
            </a:r>
            <a:r>
              <a:rPr lang="ru-RU" sz="2800" dirty="0">
                <a:solidFill>
                  <a:srgbClr val="FFFF00"/>
                </a:solidFill>
                <a:latin typeface="Segoe Print" panose="02000600000000000000" pitchFamily="2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endParaRPr lang="ru-RU" sz="2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997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anose="02000600000000000000" pitchFamily="2" charset="0"/>
              </a:rPr>
              <a:t>Напоминаем </a:t>
            </a:r>
            <a:r>
              <a:rPr lang="ru-RU" sz="2400" dirty="0" smtClean="0">
                <a:latin typeface="Segoe Print" panose="02000600000000000000" pitchFamily="2" charset="0"/>
              </a:rPr>
              <a:t>Вам, что срок соглашения истекает ...</a:t>
            </a:r>
          </a:p>
          <a:p>
            <a:pPr algn="r"/>
            <a:r>
              <a:rPr lang="ru-RU" sz="2400" dirty="0" smtClean="0">
                <a:latin typeface="Segoe Print" panose="02000600000000000000" pitchFamily="2" charset="0"/>
              </a:rPr>
              <a:t>Напоминаем, что по плану совместных работ Вы должны...</a:t>
            </a:r>
          </a:p>
          <a:p>
            <a:r>
              <a:rPr lang="ru-RU" sz="2400" dirty="0" smtClean="0">
                <a:latin typeface="Segoe Print" panose="02000600000000000000" pitchFamily="2" charset="0"/>
              </a:rPr>
              <a:t>Организация уведомляет Вас о том, что ...</a:t>
            </a:r>
          </a:p>
          <a:p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2971" y="3607206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2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Segoe Print" panose="02000600000000000000" pitchFamily="2" charset="0"/>
              </a:rPr>
              <a:t>Языковые формулы, выражающие обещание, гарантии</a:t>
            </a:r>
            <a:r>
              <a:rPr lang="ru-RU" sz="2800" dirty="0">
                <a:solidFill>
                  <a:srgbClr val="FFFF00"/>
                </a:solidFill>
                <a:latin typeface="Segoe Print" panose="02000600000000000000" pitchFamily="2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endParaRPr lang="ru-RU" sz="2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6335616" cy="4565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anose="02000600000000000000" pitchFamily="2" charset="0"/>
              </a:rPr>
              <a:t>Гарантируем</a:t>
            </a:r>
            <a:r>
              <a:rPr lang="ru-RU" sz="2400" dirty="0" smtClean="0">
                <a:latin typeface="Segoe Print" panose="02000600000000000000" pitchFamily="2" charset="0"/>
              </a:rPr>
              <a:t>, что ... </a:t>
            </a:r>
          </a:p>
          <a:p>
            <a:r>
              <a:rPr lang="ru-RU" sz="2400" dirty="0" smtClean="0">
                <a:latin typeface="Segoe Print" panose="02000600000000000000" pitchFamily="2" charset="0"/>
              </a:rPr>
              <a:t>Безопасность гарантируется ... </a:t>
            </a:r>
          </a:p>
          <a:p>
            <a:r>
              <a:rPr lang="ru-RU" sz="2400" dirty="0" smtClean="0">
                <a:latin typeface="Segoe Print" panose="02000600000000000000" pitchFamily="2" charset="0"/>
              </a:rPr>
              <a:t>Конфиденциальность информации обеспечена... </a:t>
            </a:r>
          </a:p>
          <a:p>
            <a:r>
              <a:rPr lang="ru-RU" sz="2400" dirty="0" smtClean="0">
                <a:latin typeface="Segoe Print" panose="02000600000000000000" pitchFamily="2" charset="0"/>
              </a:rPr>
              <a:t>Выявленные недостатки будут устранены в кратчайшие сроки ...</a:t>
            </a:r>
          </a:p>
          <a:p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5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7002851" y="4221088"/>
            <a:ext cx="1656184" cy="166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9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Клише - </a:t>
            </a:r>
            <a:endParaRPr lang="ru-RU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064896" cy="5877272"/>
          </a:xfrm>
        </p:spPr>
        <p:txBody>
          <a:bodyPr>
            <a:normAutofit/>
          </a:bodyPr>
          <a:lstStyle/>
          <a:p>
            <a:pPr marL="36576" indent="0" algn="r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устойчивые </a:t>
            </a:r>
            <a:r>
              <a:rPr lang="ru-RU" sz="2400" dirty="0" smtClean="0">
                <a:latin typeface="Segoe Print" panose="02000600000000000000" pitchFamily="2" charset="0"/>
              </a:rPr>
              <a:t>сочетания слов, которые воспроизводятся в речи как готовые формулы. </a:t>
            </a: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endParaRPr lang="ru-RU" sz="2400" dirty="0">
              <a:latin typeface="Segoe Print" panose="02000600000000000000" pitchFamily="2" charset="0"/>
            </a:endParaRPr>
          </a:p>
          <a:p>
            <a:pPr marL="36576" indent="0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400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Например: </a:t>
            </a:r>
            <a:endParaRPr lang="ru-RU" sz="2400" b="1" dirty="0" smtClean="0">
              <a:solidFill>
                <a:srgbClr val="E46262"/>
              </a:solidFill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зачислить </a:t>
            </a:r>
            <a:r>
              <a:rPr lang="ru-RU" sz="2400" dirty="0" smtClean="0">
                <a:latin typeface="Segoe Print" panose="02000600000000000000" pitchFamily="2" charset="0"/>
              </a:rPr>
              <a:t>в штат</a:t>
            </a:r>
            <a:r>
              <a:rPr lang="ru-RU" sz="2400" dirty="0" smtClean="0">
                <a:latin typeface="Segoe Print" panose="02000600000000000000" pitchFamily="2" charset="0"/>
              </a:rPr>
              <a:t>,</a:t>
            </a:r>
          </a:p>
          <a:p>
            <a:pPr marL="36576" indent="0" algn="r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 </a:t>
            </a:r>
            <a:r>
              <a:rPr lang="ru-RU" sz="2400" dirty="0" smtClean="0">
                <a:latin typeface="Segoe Print" panose="02000600000000000000" pitchFamily="2" charset="0"/>
              </a:rPr>
              <a:t>принять на работу, </a:t>
            </a: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возместить </a:t>
            </a:r>
            <a:r>
              <a:rPr lang="ru-RU" sz="2400" dirty="0" smtClean="0">
                <a:latin typeface="Segoe Print" panose="02000600000000000000" pitchFamily="2" charset="0"/>
              </a:rPr>
              <a:t>ущерб</a:t>
            </a:r>
            <a:r>
              <a:rPr lang="ru-RU" sz="2400" dirty="0" smtClean="0">
                <a:latin typeface="Segoe Print" panose="02000600000000000000" pitchFamily="2" charset="0"/>
              </a:rPr>
              <a:t>,</a:t>
            </a:r>
          </a:p>
          <a:p>
            <a:pPr marL="36576" indent="0" algn="r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 </a:t>
            </a:r>
            <a:r>
              <a:rPr lang="ru-RU" sz="2400" dirty="0" smtClean="0">
                <a:latin typeface="Segoe Print" panose="02000600000000000000" pitchFamily="2" charset="0"/>
              </a:rPr>
              <a:t>довожу до вашего сведения, </a:t>
            </a: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настоящим </a:t>
            </a:r>
            <a:r>
              <a:rPr lang="ru-RU" sz="2400" dirty="0" smtClean="0">
                <a:latin typeface="Segoe Print" panose="02000600000000000000" pitchFamily="2" charset="0"/>
              </a:rPr>
              <a:t>сообщаю, в целях ликвидации и т. д. </a:t>
            </a:r>
          </a:p>
          <a:p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7172" name="Picture 4" descr="C:\Users\user\Downloads\51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6460"/>
            <a:ext cx="2880320" cy="2684277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E4626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8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Распространенные </a:t>
            </a:r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ошибки - </a:t>
            </a:r>
            <a:endParaRPr lang="ru-RU" b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532440" cy="5400600"/>
          </a:xfrm>
        </p:spPr>
        <p:txBody>
          <a:bodyPr/>
          <a:lstStyle/>
          <a:p>
            <a:pPr marL="36576" indent="0" algn="ctr">
              <a:buNone/>
            </a:pPr>
            <a:r>
              <a:rPr lang="ru-RU" dirty="0" smtClean="0">
                <a:latin typeface="Segoe Print" panose="02000600000000000000" pitchFamily="2" charset="0"/>
              </a:rPr>
              <a:t>явления , которые вызывают неточность речи в тексте документов</a:t>
            </a:r>
            <a:r>
              <a:rPr lang="ru-RU" dirty="0" smtClean="0">
                <a:latin typeface="Segoe Print" panose="02000600000000000000" pitchFamily="2" charset="0"/>
              </a:rPr>
              <a:t>:</a:t>
            </a:r>
          </a:p>
          <a:p>
            <a:pPr marL="36576" indent="0">
              <a:buNone/>
            </a:pPr>
            <a:endParaRPr lang="ru-RU" dirty="0" smtClean="0">
              <a:latin typeface="Segoe Print" panose="02000600000000000000" pitchFamily="2" charset="0"/>
            </a:endParaRPr>
          </a:p>
          <a:p>
            <a:pPr lvl="1"/>
            <a:r>
              <a:rPr lang="ru-RU" dirty="0" smtClean="0">
                <a:latin typeface="Segoe Print" panose="02000600000000000000" pitchFamily="2" charset="0"/>
              </a:rPr>
              <a:t>полисемия </a:t>
            </a:r>
            <a:r>
              <a:rPr lang="ru-RU" dirty="0" smtClean="0">
                <a:latin typeface="Segoe Print" panose="02000600000000000000" pitchFamily="2" charset="0"/>
              </a:rPr>
              <a:t>и омонимия; </a:t>
            </a:r>
          </a:p>
          <a:p>
            <a:pPr lvl="1"/>
            <a:r>
              <a:rPr lang="ru-RU" dirty="0" err="1" smtClean="0">
                <a:latin typeface="Segoe Print" panose="02000600000000000000" pitchFamily="2" charset="0"/>
              </a:rPr>
              <a:t>паронимия</a:t>
            </a:r>
            <a:r>
              <a:rPr lang="ru-RU" dirty="0" smtClean="0">
                <a:latin typeface="Segoe Print" panose="02000600000000000000" pitchFamily="2" charset="0"/>
              </a:rPr>
              <a:t>; </a:t>
            </a:r>
          </a:p>
          <a:p>
            <a:pPr lvl="1"/>
            <a:r>
              <a:rPr lang="ru-RU" dirty="0" smtClean="0">
                <a:latin typeface="Segoe Print" panose="02000600000000000000" pitchFamily="2" charset="0"/>
              </a:rPr>
              <a:t>использование штампов, </a:t>
            </a:r>
            <a:endParaRPr lang="ru-RU" dirty="0">
              <a:latin typeface="Segoe Print" panose="02000600000000000000" pitchFamily="2" charset="0"/>
            </a:endParaRPr>
          </a:p>
          <a:p>
            <a:pPr marL="448056" lvl="1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универсальных </a:t>
            </a:r>
            <a:r>
              <a:rPr lang="ru-RU" dirty="0" smtClean="0">
                <a:latin typeface="Segoe Print" panose="02000600000000000000" pitchFamily="2" charset="0"/>
              </a:rPr>
              <a:t>слов. </a:t>
            </a:r>
          </a:p>
          <a:p>
            <a:pPr lvl="1">
              <a:buNone/>
            </a:pPr>
            <a:endParaRPr lang="ru-RU" dirty="0" smtClean="0">
              <a:latin typeface="Segoe Print" panose="02000600000000000000" pitchFamily="2" charset="0"/>
            </a:endParaRPr>
          </a:p>
          <a:p>
            <a:pPr lvl="1">
              <a:buNone/>
            </a:pPr>
            <a:endParaRPr lang="ru-RU" dirty="0" smtClean="0">
              <a:latin typeface="Segoe Print" panose="02000600000000000000" pitchFamily="2" charset="0"/>
            </a:endParaRPr>
          </a:p>
          <a:p>
            <a:pPr lvl="1"/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 descr="23266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140968"/>
            <a:ext cx="3175000" cy="3175000"/>
          </a:xfrm>
          <a:prstGeom prst="round2DiagRect">
            <a:avLst>
              <a:gd name="adj1" fmla="val 29221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78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31805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Полисемия (или многозначность) </a:t>
            </a:r>
            <a:r>
              <a:rPr lang="ru-RU" dirty="0" smtClean="0">
                <a:latin typeface="Segoe Print" panose="02000600000000000000" pitchFamily="2" charset="0"/>
              </a:rPr>
              <a:t>- это наличие у слова не одного, а нескольких связанных между собой по смыслу значений</a:t>
            </a:r>
            <a:r>
              <a:rPr lang="ru-RU" dirty="0" smtClean="0">
                <a:latin typeface="Segoe Print" panose="02000600000000000000" pitchFamily="2" charset="0"/>
              </a:rPr>
              <a:t>.</a:t>
            </a:r>
          </a:p>
          <a:p>
            <a:endParaRPr lang="ru-RU" dirty="0" smtClean="0">
              <a:latin typeface="Segoe Print" panose="02000600000000000000" pitchFamily="2" charset="0"/>
            </a:endParaRPr>
          </a:p>
          <a:p>
            <a:endParaRPr lang="ru-RU" dirty="0">
              <a:latin typeface="Segoe Print" panose="02000600000000000000" pitchFamily="2" charset="0"/>
            </a:endParaRPr>
          </a:p>
          <a:p>
            <a:pPr algn="r"/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Омонимия</a:t>
            </a:r>
            <a:r>
              <a:rPr lang="ru-RU" dirty="0" smtClean="0">
                <a:latin typeface="Segoe Print" panose="02000600000000000000" pitchFamily="2" charset="0"/>
              </a:rPr>
              <a:t> -это существование в языке одинаково звучащих и (или) пишущихся слов, имеющих не связанные по смыслу значения. </a:t>
            </a:r>
          </a:p>
        </p:txBody>
      </p:sp>
      <p:pic>
        <p:nvPicPr>
          <p:cNvPr id="5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7354543" y="2060848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8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Паронимы</a:t>
            </a:r>
            <a:r>
              <a:rPr lang="ru-RU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ru-RU" dirty="0" smtClean="0">
                <a:latin typeface="Segoe Print" panose="02000600000000000000" pitchFamily="2" charset="0"/>
              </a:rPr>
              <a:t>- это близкие по звучанию однокоренные слова одной части речи, которые тем не менее имеют разные лексические значения или частично похожи по значению</a:t>
            </a:r>
            <a:r>
              <a:rPr lang="ru-RU" dirty="0" smtClean="0">
                <a:latin typeface="Segoe Print" panose="02000600000000000000" pitchFamily="2" charset="0"/>
              </a:rPr>
              <a:t>.</a:t>
            </a:r>
          </a:p>
          <a:p>
            <a:pPr marL="36576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 </a:t>
            </a:r>
          </a:p>
          <a:p>
            <a:pPr marL="36576" indent="0">
              <a:buNone/>
            </a:pPr>
            <a:endParaRPr lang="ru-RU" dirty="0">
              <a:latin typeface="Segoe Print" panose="02000600000000000000" pitchFamily="2" charset="0"/>
            </a:endParaRPr>
          </a:p>
          <a:p>
            <a:pPr marL="36576" indent="0">
              <a:buNone/>
            </a:pPr>
            <a:endParaRPr lang="ru-RU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Например:</a:t>
            </a:r>
            <a:r>
              <a:rPr lang="ru-RU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 </a:t>
            </a:r>
            <a:r>
              <a:rPr lang="ru-RU" dirty="0" smtClean="0">
                <a:latin typeface="Segoe Print" panose="02000600000000000000" pitchFamily="2" charset="0"/>
              </a:rPr>
              <a:t>гарантированный - гарантийный, оплатить - заплатить, гордыня -гордость. </a:t>
            </a:r>
          </a:p>
          <a:p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5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>
            <a:off x="251520" y="4797152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7487816" y="2852936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9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65253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anose="02000600000000000000" pitchFamily="2" charset="0"/>
              </a:rPr>
              <a:t>Притупляют внимание читателя, делают речь неконкретной </a:t>
            </a:r>
            <a:r>
              <a:rPr lang="ru-RU" sz="24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речевые штампы.</a:t>
            </a:r>
            <a:r>
              <a:rPr lang="ru-RU" sz="2400" dirty="0" smtClean="0">
                <a:latin typeface="Segoe Print" panose="02000600000000000000" pitchFamily="2" charset="0"/>
              </a:rPr>
              <a:t> Они представляют собой устойчивые </a:t>
            </a:r>
            <a:r>
              <a:rPr lang="ru-RU" sz="2400" dirty="0" smtClean="0">
                <a:latin typeface="Segoe Print" panose="02000600000000000000" pitchFamily="2" charset="0"/>
              </a:rPr>
              <a:t>выражения</a:t>
            </a:r>
            <a:r>
              <a:rPr lang="ru-RU" sz="2400" dirty="0">
                <a:latin typeface="Segoe Print" panose="02000600000000000000" pitchFamily="2" charset="0"/>
              </a:rPr>
              <a:t>.</a:t>
            </a: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 </a:t>
            </a:r>
          </a:p>
          <a:p>
            <a:pPr marL="36576" indent="0">
              <a:buNone/>
            </a:pPr>
            <a:endParaRPr lang="ru-RU" sz="2400" dirty="0">
              <a:latin typeface="Segoe Print" panose="02000600000000000000" pitchFamily="2" charset="0"/>
            </a:endParaRPr>
          </a:p>
          <a:p>
            <a:pPr marL="36576" indent="0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400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Например:</a:t>
            </a:r>
          </a:p>
          <a:p>
            <a:pPr marL="36576" indent="0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неизгладимое </a:t>
            </a:r>
            <a:r>
              <a:rPr lang="ru-RU" sz="2400" dirty="0" smtClean="0">
                <a:latin typeface="Segoe Print" panose="02000600000000000000" pitchFamily="2" charset="0"/>
              </a:rPr>
              <a:t>впечатление, поставить вопрос, с позиции здравого смысла, дискуссионная площадка, благодаря мудрой политике руководства партии</a:t>
            </a:r>
            <a:r>
              <a:rPr lang="ru-RU" sz="2400" dirty="0" smtClean="0">
                <a:latin typeface="Segoe Print" panose="02000600000000000000" pitchFamily="2" charset="0"/>
              </a:rPr>
              <a:t>.</a:t>
            </a:r>
          </a:p>
          <a:p>
            <a:pPr marL="36576" indent="0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 </a:t>
            </a:r>
            <a:endParaRPr lang="ru-RU" sz="2400" dirty="0" smtClean="0">
              <a:latin typeface="Segoe Print" panose="02000600000000000000" pitchFamily="2" charset="0"/>
            </a:endParaRPr>
          </a:p>
          <a:p>
            <a:pPr algn="r"/>
            <a:r>
              <a:rPr lang="ru-RU" sz="2400" dirty="0" smtClean="0">
                <a:latin typeface="Segoe Print" panose="02000600000000000000" pitchFamily="2" charset="0"/>
              </a:rPr>
              <a:t> штамп - образное выражение, яркость и экс­прессивность которого со временем поблекли, стерлись. </a:t>
            </a:r>
          </a:p>
          <a:p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 descr="1298119527_Desyatka_znamenityh_literaturnyh_shtamp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2481">
            <a:off x="3010731" y="1775501"/>
            <a:ext cx="2416728" cy="164961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11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6408712"/>
          </a:xfrm>
        </p:spPr>
        <p:txBody>
          <a:bodyPr>
            <a:normAutofit/>
          </a:bodyPr>
          <a:lstStyle/>
          <a:p>
            <a:r>
              <a:rPr lang="ru-RU" dirty="0">
                <a:latin typeface="Segoe Print" panose="02000600000000000000" pitchFamily="2" charset="0"/>
              </a:rPr>
              <a:t>Одной из разновидностей штампа считаются </a:t>
            </a:r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слова с универсальным</a:t>
            </a:r>
            <a:r>
              <a:rPr lang="ru-RU" dirty="0">
                <a:latin typeface="Segoe Print" panose="02000600000000000000" pitchFamily="2" charset="0"/>
              </a:rPr>
              <a:t>, то есть максимально широким, неконкретным значением: </a:t>
            </a:r>
          </a:p>
          <a:p>
            <a:pPr marL="36576" indent="0">
              <a:buNone/>
            </a:pPr>
            <a:r>
              <a:rPr lang="ru-RU" b="1" dirty="0" smtClean="0">
                <a:solidFill>
                  <a:srgbClr val="E46262"/>
                </a:solidFill>
                <a:latin typeface="Segoe Print" panose="02000600000000000000" pitchFamily="2" charset="0"/>
              </a:rPr>
              <a:t>Например:</a:t>
            </a:r>
          </a:p>
          <a:p>
            <a:pPr marL="36576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мероприятие</a:t>
            </a:r>
            <a:r>
              <a:rPr lang="ru-RU" dirty="0">
                <a:latin typeface="Segoe Print" panose="02000600000000000000" pitchFamily="2" charset="0"/>
              </a:rPr>
              <a:t>, данный, вопрос, предмет, вышеназванный, нижеследующий. </a:t>
            </a:r>
          </a:p>
          <a:p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8194" name="Picture 2" descr="C:\Users\user\Downloads\642px-897a51c22d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60847"/>
            <a:ext cx="3829297" cy="35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1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30896">
            <a:off x="870716" y="2596322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Спасибо за внимание!</a:t>
            </a:r>
            <a:endParaRPr lang="ru-RU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7236296" y="3645024"/>
            <a:ext cx="1907704" cy="18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4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95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Официально-деловой стиль -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980728"/>
            <a:ext cx="8219256" cy="4525963"/>
          </a:xfrm>
        </p:spPr>
        <p:txBody>
          <a:bodyPr/>
          <a:lstStyle/>
          <a:p>
            <a:pPr marL="36576" indent="0" algn="r">
              <a:buNone/>
            </a:pPr>
            <a:r>
              <a:rPr lang="ru-RU" dirty="0" smtClean="0">
                <a:latin typeface="Segoe Print" panose="02000600000000000000" pitchFamily="2" charset="0"/>
              </a:rPr>
              <a:t>это </a:t>
            </a:r>
            <a:r>
              <a:rPr lang="ru-RU" dirty="0">
                <a:latin typeface="Segoe Print" panose="02000600000000000000" pitchFamily="2" charset="0"/>
              </a:rPr>
              <a:t>стиль официального общения, деловой переписки, приказов, объявлений, документации, судопроизводства. Этот стиль </a:t>
            </a:r>
            <a:r>
              <a:rPr lang="ru-RU" dirty="0" smtClean="0">
                <a:latin typeface="Segoe Print" panose="02000600000000000000" pitchFamily="2" charset="0"/>
              </a:rPr>
              <a:t>- </a:t>
            </a:r>
            <a:r>
              <a:rPr lang="ru-RU" dirty="0">
                <a:latin typeface="Segoe Print" panose="02000600000000000000" pitchFamily="2" charset="0"/>
              </a:rPr>
              <a:t>самый замкнутый и консервативный в системе стилей.</a:t>
            </a:r>
          </a:p>
        </p:txBody>
      </p:sp>
      <p:pic>
        <p:nvPicPr>
          <p:cNvPr id="2052" name="Picture 4" descr="C:\Users\user\Downloads\714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3"/>
          <a:stretch/>
        </p:blipFill>
        <p:spPr bwMode="auto">
          <a:xfrm rot="569909">
            <a:off x="332671" y="4017628"/>
            <a:ext cx="4646327" cy="1571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618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56" y="548680"/>
            <a:ext cx="90113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Для этого стиля </a:t>
            </a:r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характерно</a:t>
            </a:r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:</a:t>
            </a:r>
            <a:b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endParaRPr lang="ru-RU" b="1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6" y="1700808"/>
            <a:ext cx="8215918" cy="4752528"/>
          </a:xfrm>
        </p:spPr>
        <p:txBody>
          <a:bodyPr>
            <a:normAutofit/>
          </a:bodyPr>
          <a:lstStyle/>
          <a:p>
            <a:pPr marL="36576" indent="0" algn="r">
              <a:buNone/>
            </a:pPr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1) </a:t>
            </a:r>
            <a:r>
              <a:rPr lang="ru-RU" dirty="0" smtClean="0">
                <a:latin typeface="Segoe Print" panose="02000600000000000000" pitchFamily="2" charset="0"/>
              </a:rPr>
              <a:t>использование </a:t>
            </a:r>
            <a:r>
              <a:rPr lang="ru-RU" dirty="0">
                <a:latin typeface="Segoe Print" panose="02000600000000000000" pitchFamily="2" charset="0"/>
              </a:rPr>
              <a:t>официальной лексики и фразеологии, которая практически не употребляется в других стилях</a:t>
            </a:r>
            <a:r>
              <a:rPr lang="ru-RU" dirty="0" smtClean="0">
                <a:latin typeface="Segoe Print" panose="02000600000000000000" pitchFamily="2" charset="0"/>
              </a:rPr>
              <a:t>:</a:t>
            </a:r>
          </a:p>
          <a:p>
            <a:pPr marL="36576" indent="0" algn="r">
              <a:buNone/>
            </a:pPr>
            <a:r>
              <a:rPr lang="ru-RU" dirty="0" smtClean="0">
                <a:latin typeface="Segoe Print" panose="02000600000000000000" pitchFamily="2" charset="0"/>
              </a:rPr>
              <a:t>ультиматум</a:t>
            </a:r>
            <a:r>
              <a:rPr lang="ru-RU" dirty="0">
                <a:latin typeface="Segoe Print" panose="02000600000000000000" pitchFamily="2" charset="0"/>
              </a:rPr>
              <a:t>, аннулировать, дипломатический корпус и т.п. </a:t>
            </a:r>
            <a:endParaRPr lang="ru-RU" dirty="0" smtClean="0">
              <a:latin typeface="Segoe Print" panose="02000600000000000000" pitchFamily="2" charset="0"/>
            </a:endParaRPr>
          </a:p>
          <a:p>
            <a:pPr algn="r"/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3074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>
            <a:off x="34988" y="3284984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7830943" y="-34135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0" y="188640"/>
            <a:ext cx="91440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В лексике можно отметить также частое употребление сложных слов, которые экономнее, чем аналогичные словосочетания: </a:t>
            </a:r>
          </a:p>
          <a:p>
            <a:pPr marL="36576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судопроизводство,</a:t>
            </a:r>
          </a:p>
          <a:p>
            <a:pPr marL="36576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квартиросъемщик и т.п. </a:t>
            </a:r>
          </a:p>
          <a:p>
            <a:pPr marL="36576" indent="0">
              <a:buNone/>
            </a:pPr>
            <a:endParaRPr lang="ru-RU" sz="28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Широкое использование</a:t>
            </a:r>
          </a:p>
          <a:p>
            <a:pPr marL="36576" indent="0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 отглагольных существительных:</a:t>
            </a:r>
          </a:p>
          <a:p>
            <a:pPr marL="36576" indent="0" algn="ctr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 значение, решение, развитие;</a:t>
            </a:r>
            <a:endParaRPr lang="ru-RU" sz="1100" dirty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отыменных предлогов: на предмет,</a:t>
            </a:r>
          </a:p>
          <a:p>
            <a:pPr marL="36576" indent="0" algn="r">
              <a:buNone/>
            </a:pPr>
            <a:r>
              <a:rPr lang="ru-RU" sz="2800" dirty="0" smtClean="0">
                <a:latin typeface="Segoe Print" panose="02000600000000000000" pitchFamily="2" charset="0"/>
              </a:rPr>
              <a:t> по линии, по истечении </a:t>
            </a:r>
            <a:r>
              <a:rPr lang="ru-RU" sz="28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(срока) </a:t>
            </a:r>
            <a:r>
              <a:rPr lang="ru-RU" sz="2800" dirty="0" smtClean="0">
                <a:latin typeface="Segoe Print" panose="02000600000000000000" pitchFamily="2" charset="0"/>
              </a:rPr>
              <a:t>и т.п.</a:t>
            </a:r>
            <a:endParaRPr lang="ru-RU" sz="2800" dirty="0">
              <a:latin typeface="Segoe Print" panose="02000600000000000000" pitchFamily="2" charset="0"/>
            </a:endParaRPr>
          </a:p>
        </p:txBody>
      </p:sp>
      <p:pic>
        <p:nvPicPr>
          <p:cNvPr id="4099" name="Picture 3" descr="C:\Users\user\Downloads\51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114" flipH="1">
            <a:off x="6387816" y="1673510"/>
            <a:ext cx="2244177" cy="2091432"/>
          </a:xfrm>
          <a:prstGeom prst="round2DiagRect">
            <a:avLst>
              <a:gd name="adj1" fmla="val 48362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i (3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1296144" cy="14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1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7412"/>
            <a:ext cx="8651413" cy="460851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ru-RU" sz="20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Сотрудники </a:t>
            </a:r>
            <a:r>
              <a:rPr lang="ru-RU" sz="2600" dirty="0">
                <a:latin typeface="Segoe Print" panose="02000600000000000000" pitchFamily="2" charset="0"/>
              </a:rPr>
              <a:t>нашей фирмы приложили в </a:t>
            </a:r>
            <a:endParaRPr lang="ru-RU" sz="26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истекшем </a:t>
            </a:r>
            <a:r>
              <a:rPr lang="ru-RU" sz="2600" dirty="0">
                <a:latin typeface="Segoe Print" panose="02000600000000000000" pitchFamily="2" charset="0"/>
              </a:rPr>
              <a:t>году много усилий и </a:t>
            </a:r>
            <a:r>
              <a:rPr lang="ru-RU" sz="2600" dirty="0" smtClean="0">
                <a:latin typeface="Segoe Print" panose="02000600000000000000" pitchFamily="2" charset="0"/>
              </a:rPr>
              <a:t>творческой</a:t>
            </a:r>
          </a:p>
          <a:p>
            <a:pPr marL="36576" indent="0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инициативы </a:t>
            </a:r>
            <a:r>
              <a:rPr lang="ru-RU" sz="2600" dirty="0">
                <a:latin typeface="Segoe Print" panose="02000600000000000000" pitchFamily="2" charset="0"/>
              </a:rPr>
              <a:t>для увеличения суммы </a:t>
            </a:r>
            <a:endParaRPr lang="ru-RU" sz="2600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оборотного </a:t>
            </a:r>
            <a:r>
              <a:rPr lang="ru-RU" sz="2600" dirty="0">
                <a:latin typeface="Segoe Print" panose="02000600000000000000" pitchFamily="2" charset="0"/>
              </a:rPr>
              <a:t>капитала, расширения деловых контактов, укрепления позиций в </a:t>
            </a:r>
            <a:r>
              <a:rPr lang="ru-RU" sz="2600" dirty="0" smtClean="0">
                <a:latin typeface="Segoe Print" panose="02000600000000000000" pitchFamily="2" charset="0"/>
              </a:rPr>
              <a:t>бизнесе, </a:t>
            </a:r>
          </a:p>
          <a:p>
            <a:pPr marL="36576" indent="0" algn="ctr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что </a:t>
            </a:r>
            <a:r>
              <a:rPr lang="ru-RU" sz="2600" dirty="0">
                <a:latin typeface="Segoe Print" panose="02000600000000000000" pitchFamily="2" charset="0"/>
              </a:rPr>
              <a:t>привело к усилению нашего влияния </a:t>
            </a:r>
            <a:endParaRPr lang="ru-RU" sz="26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600" dirty="0" smtClean="0">
                <a:latin typeface="Segoe Print" panose="02000600000000000000" pitchFamily="2" charset="0"/>
              </a:rPr>
              <a:t>на </a:t>
            </a:r>
            <a:r>
              <a:rPr lang="ru-RU" sz="2600" dirty="0">
                <a:latin typeface="Segoe Print" panose="02000600000000000000" pitchFamily="2" charset="0"/>
              </a:rPr>
              <a:t>экономической и политической </a:t>
            </a:r>
            <a:r>
              <a:rPr lang="ru-RU" sz="2600" dirty="0" smtClean="0">
                <a:latin typeface="Segoe Print" panose="02000600000000000000" pitchFamily="2" charset="0"/>
              </a:rPr>
              <a:t>аренах.</a:t>
            </a:r>
            <a:endParaRPr lang="ru-RU" sz="2600" dirty="0">
              <a:latin typeface="Segoe Print" panose="02000600000000000000" pitchFamily="2" charset="0"/>
            </a:endParaRPr>
          </a:p>
        </p:txBody>
      </p:sp>
      <p:pic>
        <p:nvPicPr>
          <p:cNvPr id="6" name="Picture 3" descr="C:\Users\user\Downloads\medium_9d03a5db52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23" y="4890269"/>
            <a:ext cx="2232372" cy="19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1573" y="332527"/>
            <a:ext cx="69482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2)</a:t>
            </a:r>
            <a:r>
              <a:rPr lang="ru-RU" sz="2900" dirty="0" smtClean="0">
                <a:latin typeface="Segoe Print" panose="02000600000000000000" pitchFamily="2" charset="0"/>
              </a:rPr>
              <a:t> употребление сложных синтаксических конструкций: </a:t>
            </a:r>
          </a:p>
        </p:txBody>
      </p:sp>
      <p:pic>
        <p:nvPicPr>
          <p:cNvPr id="9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>
            <a:off x="58776" y="332527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533" y="620688"/>
            <a:ext cx="7467600" cy="2725763"/>
          </a:xfrm>
        </p:spPr>
        <p:txBody>
          <a:bodyPr/>
          <a:lstStyle/>
          <a:p>
            <a:pPr marL="36576" indent="0">
              <a:buNone/>
            </a:pPr>
            <a:r>
              <a:rPr lang="ru-RU" b="1" dirty="0">
                <a:solidFill>
                  <a:srgbClr val="FFFF00"/>
                </a:solidFill>
                <a:latin typeface="Segoe Print" panose="02000600000000000000" pitchFamily="2" charset="0"/>
              </a:rPr>
              <a:t>3</a:t>
            </a:r>
            <a:r>
              <a:rPr lang="ru-RU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) </a:t>
            </a:r>
            <a:r>
              <a:rPr lang="ru-RU" dirty="0" smtClean="0">
                <a:latin typeface="Segoe Print" panose="02000600000000000000" pitchFamily="2" charset="0"/>
              </a:rPr>
              <a:t>употребление </a:t>
            </a:r>
            <a:r>
              <a:rPr lang="ru-RU" dirty="0">
                <a:latin typeface="Segoe Print" panose="02000600000000000000" pitchFamily="2" charset="0"/>
              </a:rPr>
              <a:t>номинативных предложений</a:t>
            </a:r>
            <a:r>
              <a:rPr lang="ru-RU" dirty="0" smtClean="0">
                <a:latin typeface="Segoe Print" panose="02000600000000000000" pitchFamily="2" charset="0"/>
              </a:rPr>
              <a:t>:</a:t>
            </a:r>
          </a:p>
          <a:p>
            <a:pPr marL="36576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Вознаграждение </a:t>
            </a:r>
            <a:r>
              <a:rPr lang="ru-RU" dirty="0">
                <a:latin typeface="Segoe Print" panose="02000600000000000000" pitchFamily="2" charset="0"/>
              </a:rPr>
              <a:t>за труд. </a:t>
            </a:r>
            <a:endParaRPr lang="ru-RU" dirty="0" smtClean="0">
              <a:latin typeface="Segoe Print" panose="02000600000000000000" pitchFamily="2" charset="0"/>
            </a:endParaRPr>
          </a:p>
          <a:p>
            <a:pPr marL="36576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Охрана </a:t>
            </a:r>
            <a:r>
              <a:rPr lang="ru-RU" dirty="0">
                <a:latin typeface="Segoe Print" panose="02000600000000000000" pitchFamily="2" charset="0"/>
              </a:rPr>
              <a:t>труда.</a:t>
            </a:r>
          </a:p>
        </p:txBody>
      </p:sp>
      <p:pic>
        <p:nvPicPr>
          <p:cNvPr id="6147" name="Picture 3" descr="C:\Users\user\Downloads\1-deloproizvodstvo-dokumentooborot-kursyi-treni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909536" cy="4896544"/>
          </a:xfrm>
          <a:prstGeom prst="round2DiagRect">
            <a:avLst>
              <a:gd name="adj1" fmla="val 25531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tetra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7110">
            <a:off x="432213" y="3537878"/>
            <a:ext cx="3009387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ownloads\tetra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463">
            <a:off x="1451611" y="3518020"/>
            <a:ext cx="2818404" cy="25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9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Текст </a:t>
            </a:r>
            <a:r>
              <a:rPr lang="ru-RU" dirty="0">
                <a:latin typeface="Segoe Print" panose="02000600000000000000" pitchFamily="2" charset="0"/>
              </a:rPr>
              <a:t>документа по </a:t>
            </a:r>
            <a:r>
              <a:rPr lang="ru-RU" dirty="0" smtClean="0">
                <a:latin typeface="Segoe Print" panose="02000600000000000000" pitchFamily="2" charset="0"/>
              </a:rPr>
              <a:t>структуре непосредственно </a:t>
            </a:r>
            <a:r>
              <a:rPr lang="ru-RU" dirty="0">
                <a:latin typeface="Segoe Print" panose="02000600000000000000" pitchFamily="2" charset="0"/>
              </a:rPr>
              <a:t>связан с </a:t>
            </a:r>
            <a:r>
              <a:rPr lang="ru-RU" dirty="0" smtClean="0">
                <a:latin typeface="Segoe Print" panose="02000600000000000000" pitchFamily="2" charset="0"/>
              </a:rPr>
              <a:t>видом</a:t>
            </a:r>
          </a:p>
          <a:p>
            <a:pPr marL="36576" indent="0" algn="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(письмо</a:t>
            </a:r>
            <a:r>
              <a:rPr lang="ru-RU" sz="2000" b="1" dirty="0">
                <a:solidFill>
                  <a:srgbClr val="FFFF00"/>
                </a:solidFill>
                <a:latin typeface="Segoe Print" panose="02000600000000000000" pitchFamily="2" charset="0"/>
              </a:rPr>
              <a:t>, приказ, протокол, </a:t>
            </a:r>
            <a:endParaRPr lang="ru-RU" sz="2000" b="1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распоряжение</a:t>
            </a:r>
            <a:r>
              <a:rPr lang="ru-RU" sz="2000" b="1" dirty="0">
                <a:solidFill>
                  <a:srgbClr val="FFFF00"/>
                </a:solidFill>
                <a:latin typeface="Segoe Print" panose="02000600000000000000" pitchFamily="2" charset="0"/>
              </a:rPr>
              <a:t>, акт и т.д</a:t>
            </a:r>
            <a:r>
              <a:rPr lang="ru-RU" sz="20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.)</a:t>
            </a:r>
          </a:p>
          <a:p>
            <a:pPr marL="36576" indent="0" algn="r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endParaRPr lang="ru-RU" sz="2400" dirty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endParaRPr lang="ru-RU" sz="2400" dirty="0" smtClean="0"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400" dirty="0" smtClean="0">
                <a:latin typeface="Segoe Print" panose="02000600000000000000" pitchFamily="2" charset="0"/>
              </a:rPr>
              <a:t> </a:t>
            </a:r>
          </a:p>
          <a:p>
            <a:pPr marL="36576" indent="0">
              <a:buNone/>
            </a:pPr>
            <a:r>
              <a:rPr lang="ru-RU" dirty="0" smtClean="0">
                <a:latin typeface="Segoe Print" panose="02000600000000000000" pitchFamily="2" charset="0"/>
              </a:rPr>
              <a:t>и </a:t>
            </a:r>
            <a:r>
              <a:rPr lang="ru-RU" dirty="0">
                <a:latin typeface="Segoe Print" panose="02000600000000000000" pitchFamily="2" charset="0"/>
              </a:rPr>
              <a:t>разновидностью </a:t>
            </a:r>
            <a:r>
              <a:rPr lang="ru-RU" dirty="0" smtClean="0">
                <a:latin typeface="Segoe Print" panose="02000600000000000000" pitchFamily="2" charset="0"/>
              </a:rPr>
              <a:t>документа </a:t>
            </a:r>
          </a:p>
          <a:p>
            <a:pPr marL="36576" indent="0" algn="r">
              <a:buNone/>
            </a:pPr>
            <a:r>
              <a:rPr lang="ru-R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(приказ </a:t>
            </a:r>
            <a:r>
              <a:rPr lang="ru-RU" sz="2000" dirty="0">
                <a:solidFill>
                  <a:srgbClr val="FFFF00"/>
                </a:solidFill>
                <a:latin typeface="Segoe Print" panose="02000600000000000000" pitchFamily="2" charset="0"/>
              </a:rPr>
              <a:t>по основной деятельности или приказ по личному составу, </a:t>
            </a:r>
            <a:r>
              <a:rPr lang="ru-R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письмо-предложение </a:t>
            </a:r>
            <a:r>
              <a:rPr lang="ru-RU" sz="2000" dirty="0">
                <a:solidFill>
                  <a:srgbClr val="FFFF00"/>
                </a:solidFill>
                <a:latin typeface="Segoe Print" panose="02000600000000000000" pitchFamily="2" charset="0"/>
              </a:rPr>
              <a:t>или гарантийное письмо, </a:t>
            </a:r>
            <a:endParaRPr lang="ru-RU" sz="20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36576" indent="0" algn="r">
              <a:buNone/>
            </a:pPr>
            <a:r>
              <a:rPr lang="ru-R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акт </a:t>
            </a:r>
            <a:r>
              <a:rPr lang="ru-RU" sz="2000" dirty="0">
                <a:solidFill>
                  <a:srgbClr val="FFFF00"/>
                </a:solidFill>
                <a:latin typeface="Segoe Print" panose="02000600000000000000" pitchFamily="2" charset="0"/>
              </a:rPr>
              <a:t>ревизии кассы или акт о выделении к </a:t>
            </a:r>
            <a:r>
              <a:rPr lang="ru-R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уничтожению </a:t>
            </a:r>
            <a:r>
              <a:rPr lang="ru-RU" sz="2000" dirty="0">
                <a:solidFill>
                  <a:srgbClr val="FFFF00"/>
                </a:solidFill>
                <a:latin typeface="Segoe Print" panose="02000600000000000000" pitchFamily="2" charset="0"/>
              </a:rPr>
              <a:t>документов с истекшими сроками хранения и др</a:t>
            </a:r>
            <a:r>
              <a:rPr lang="ru-RU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.).</a:t>
            </a:r>
            <a:endParaRPr lang="ru-RU" sz="20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7170" name="Picture 2" descr="C:\Users\user\Downloads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422" flipH="1">
            <a:off x="1470413" y="2254588"/>
            <a:ext cx="5802867" cy="187255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3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186"/>
            <a:ext cx="7810618" cy="2002234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Segoe Print" panose="02000600000000000000" pitchFamily="2" charset="0"/>
              </a:rPr>
              <a:t>Общие </a:t>
            </a:r>
            <a:r>
              <a:rPr lang="ru-RU" sz="3000" dirty="0">
                <a:latin typeface="Segoe Print" panose="02000600000000000000" pitchFamily="2" charset="0"/>
              </a:rPr>
              <a:t>требования к текстам служебных документов:</a:t>
            </a:r>
            <a:br>
              <a:rPr lang="ru-RU" sz="3000" dirty="0">
                <a:latin typeface="Segoe Print" panose="02000600000000000000" pitchFamily="2" charset="0"/>
              </a:rPr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44522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Segoe Print" panose="02000600000000000000" pitchFamily="2" charset="0"/>
              </a:rPr>
              <a:t>краткость </a:t>
            </a:r>
            <a:r>
              <a:rPr lang="ru-RU" sz="2200" dirty="0">
                <a:latin typeface="Segoe Print" panose="02000600000000000000" pitchFamily="2" charset="0"/>
              </a:rPr>
              <a:t>и точность изложения информации, исключение двоякого толкования</a:t>
            </a:r>
            <a:r>
              <a:rPr lang="ru-RU" sz="2200" dirty="0" smtClean="0">
                <a:latin typeface="Segoe Print" panose="02000600000000000000" pitchFamily="2" charset="0"/>
              </a:rPr>
              <a:t>;</a:t>
            </a:r>
          </a:p>
          <a:p>
            <a:endParaRPr lang="ru-RU" sz="1100" dirty="0">
              <a:latin typeface="Segoe Print" panose="02000600000000000000" pitchFamily="2" charset="0"/>
            </a:endParaRPr>
          </a:p>
          <a:p>
            <a:r>
              <a:rPr lang="ru-RU" sz="2200" dirty="0" smtClean="0">
                <a:latin typeface="Segoe Print" panose="02000600000000000000" pitchFamily="2" charset="0"/>
              </a:rPr>
              <a:t>объективность </a:t>
            </a:r>
            <a:r>
              <a:rPr lang="ru-RU" sz="2200" dirty="0">
                <a:latin typeface="Segoe Print" panose="02000600000000000000" pitchFamily="2" charset="0"/>
              </a:rPr>
              <a:t>и достоверность информации</a:t>
            </a:r>
            <a:r>
              <a:rPr lang="ru-RU" sz="2200" dirty="0" smtClean="0">
                <a:latin typeface="Segoe Print" panose="02000600000000000000" pitchFamily="2" charset="0"/>
              </a:rPr>
              <a:t>;</a:t>
            </a:r>
          </a:p>
          <a:p>
            <a:pPr marL="36576" indent="0" algn="r">
              <a:buNone/>
            </a:pPr>
            <a:endParaRPr lang="ru-RU" sz="1100" dirty="0">
              <a:latin typeface="Segoe Print" panose="02000600000000000000" pitchFamily="2" charset="0"/>
            </a:endParaRPr>
          </a:p>
          <a:p>
            <a:pPr algn="r"/>
            <a:r>
              <a:rPr lang="ru-RU" sz="2200" dirty="0" smtClean="0">
                <a:latin typeface="Segoe Print" panose="02000600000000000000" pitchFamily="2" charset="0"/>
              </a:rPr>
              <a:t>составление</a:t>
            </a:r>
            <a:r>
              <a:rPr lang="ru-RU" sz="2200" dirty="0">
                <a:latin typeface="Segoe Print" panose="02000600000000000000" pitchFamily="2" charset="0"/>
              </a:rPr>
              <a:t>, по возможности, простых, </a:t>
            </a:r>
            <a:r>
              <a:rPr lang="ru-RU" sz="2200" dirty="0" smtClean="0">
                <a:latin typeface="Segoe Print" panose="02000600000000000000" pitchFamily="2" charset="0"/>
              </a:rPr>
              <a:t>т</a:t>
            </a:r>
            <a:r>
              <a:rPr lang="ru-RU" sz="2200" dirty="0">
                <a:latin typeface="Segoe Print" panose="02000600000000000000" pitchFamily="2" charset="0"/>
              </a:rPr>
              <a:t>. е. содержащих один вопрос, </a:t>
            </a:r>
            <a:r>
              <a:rPr lang="ru-RU" sz="2200" dirty="0" smtClean="0">
                <a:latin typeface="Segoe Print" panose="02000600000000000000" pitchFamily="2" charset="0"/>
              </a:rPr>
              <a:t>документов </a:t>
            </a:r>
            <a:r>
              <a:rPr lang="ru-RU" sz="2200" dirty="0">
                <a:latin typeface="Segoe Print" panose="02000600000000000000" pitchFamily="2" charset="0"/>
              </a:rPr>
              <a:t>для облегчения и ускорения работы с ними</a:t>
            </a:r>
            <a:r>
              <a:rPr lang="ru-RU" sz="2200" dirty="0" smtClean="0">
                <a:latin typeface="Segoe Print" panose="02000600000000000000" pitchFamily="2" charset="0"/>
              </a:rPr>
              <a:t>;</a:t>
            </a:r>
          </a:p>
          <a:p>
            <a:pPr marL="36576" indent="0">
              <a:buNone/>
            </a:pPr>
            <a:endParaRPr lang="ru-RU" sz="1100" dirty="0">
              <a:latin typeface="Segoe Print" panose="02000600000000000000" pitchFamily="2" charset="0"/>
            </a:endParaRPr>
          </a:p>
          <a:p>
            <a:r>
              <a:rPr lang="ru-RU" sz="2200" dirty="0" smtClean="0">
                <a:latin typeface="Segoe Print" panose="02000600000000000000" pitchFamily="2" charset="0"/>
              </a:rPr>
              <a:t>структурирование </a:t>
            </a:r>
            <a:r>
              <a:rPr lang="ru-RU" sz="2200" dirty="0">
                <a:latin typeface="Segoe Print" panose="02000600000000000000" pitchFamily="2" charset="0"/>
              </a:rPr>
              <a:t>текста документа, деление его на такие смысловые части, как введение, доказательство, заключение</a:t>
            </a:r>
            <a:r>
              <a:rPr lang="ru-RU" sz="2200" dirty="0" smtClean="0">
                <a:latin typeface="Segoe Print" panose="02000600000000000000" pitchFamily="2" charset="0"/>
              </a:rPr>
              <a:t>;</a:t>
            </a:r>
          </a:p>
          <a:p>
            <a:pPr marL="36576" indent="0" algn="r">
              <a:buNone/>
            </a:pPr>
            <a:endParaRPr lang="ru-RU" sz="1100" dirty="0">
              <a:latin typeface="Segoe Print" panose="02000600000000000000" pitchFamily="2" charset="0"/>
            </a:endParaRPr>
          </a:p>
          <a:p>
            <a:r>
              <a:rPr lang="ru-RU" sz="2200" dirty="0" smtClean="0">
                <a:latin typeface="Segoe Print" panose="02000600000000000000" pitchFamily="2" charset="0"/>
              </a:rPr>
              <a:t>широкое </a:t>
            </a:r>
            <a:r>
              <a:rPr lang="ru-RU" sz="2200" dirty="0">
                <a:latin typeface="Segoe Print" panose="02000600000000000000" pitchFamily="2" charset="0"/>
              </a:rPr>
              <a:t>использование трафаретных и типовых текстов при описании повторяющихся управленческих ситуаций.</a:t>
            </a:r>
          </a:p>
          <a:p>
            <a:endParaRPr lang="ru-RU" sz="2200" dirty="0">
              <a:latin typeface="Segoe Print" panose="02000600000000000000" pitchFamily="2" charset="0"/>
            </a:endParaRPr>
          </a:p>
        </p:txBody>
      </p:sp>
      <p:pic>
        <p:nvPicPr>
          <p:cNvPr id="5" name="Picture 2" descr="C:\Users\user\Downloads\i (1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6395"/>
          <a:stretch/>
        </p:blipFill>
        <p:spPr bwMode="auto">
          <a:xfrm flipH="1">
            <a:off x="7487816" y="139778"/>
            <a:ext cx="1656184" cy="13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5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4">
      <a:dk1>
        <a:srgbClr val="0B424B"/>
      </a:dk1>
      <a:lt1>
        <a:sysClr val="window" lastClr="FFFFFF"/>
      </a:lt1>
      <a:dk2>
        <a:srgbClr val="10626F"/>
      </a:dk2>
      <a:lt2>
        <a:srgbClr val="DBF5F9"/>
      </a:lt2>
      <a:accent1>
        <a:srgbClr val="FFFF0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AB2D750-E06D-4DA7-94C4-48DA436EEADB}"/>
</file>

<file path=customXml/itemProps2.xml><?xml version="1.0" encoding="utf-8"?>
<ds:datastoreItem xmlns:ds="http://schemas.openxmlformats.org/officeDocument/2006/customXml" ds:itemID="{90A7035B-93F4-48A4-86B1-FBDDBFE00C68}"/>
</file>

<file path=customXml/itemProps3.xml><?xml version="1.0" encoding="utf-8"?>
<ds:datastoreItem xmlns:ds="http://schemas.openxmlformats.org/officeDocument/2006/customXml" ds:itemID="{A5476B43-C34E-41E2-8F31-D2F9B643AAE3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204</TotalTime>
  <Words>818</Words>
  <Application>Microsoft Office PowerPoint</Application>
  <PresentationFormat>Экран (4:3)</PresentationFormat>
  <Paragraphs>164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Техническая</vt:lpstr>
      <vt:lpstr>Язык и Стиль  служебных документов</vt:lpstr>
      <vt:lpstr>Язык служебных документов -</vt:lpstr>
      <vt:lpstr>Официально-деловой стиль - </vt:lpstr>
      <vt:lpstr>Для этого стиля  характерно: 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требования к текстам служебных документов: </vt:lpstr>
      <vt:lpstr>Специфические признаки делового стиля: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Языковые формулы - </vt:lpstr>
      <vt:lpstr>Презентация PowerPoint</vt:lpstr>
      <vt:lpstr>Презентация PowerPoint</vt:lpstr>
      <vt:lpstr>Языковые формулы, выражающие цель создания документа </vt:lpstr>
      <vt:lpstr>Презентация PowerPoint</vt:lpstr>
      <vt:lpstr>Языковые формулы, выражающие напоминание, предупреждение </vt:lpstr>
      <vt:lpstr>Языковые формулы, выражающие обещание, гарантии </vt:lpstr>
      <vt:lpstr>Клише - </vt:lpstr>
      <vt:lpstr>Распространенные ошибки -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</dc:creator>
  <cp:lastModifiedBy>ANASTASIYA</cp:lastModifiedBy>
  <cp:revision>25</cp:revision>
  <dcterms:created xsi:type="dcterms:W3CDTF">2014-11-02T19:51:45Z</dcterms:created>
  <dcterms:modified xsi:type="dcterms:W3CDTF">2014-11-03T06:26:18Z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